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yne"/>
      <p:regular r:id="rId16"/>
    </p:embeddedFont>
    <p:embeddedFont>
      <p:font typeface="Syne"/>
      <p:regular r:id="rId17"/>
    </p:embeddedFont>
    <p:embeddedFont>
      <p:font typeface="Overpass Light"/>
      <p:regular r:id="rId18"/>
    </p:embeddedFont>
    <p:embeddedFont>
      <p:font typeface="Overpass Light"/>
      <p:regular r:id="rId19"/>
    </p:embeddedFont>
    <p:embeddedFont>
      <p:font typeface="Overpass Light"/>
      <p:regular r:id="rId20"/>
    </p:embeddedFont>
    <p:embeddedFont>
      <p:font typeface="Overpass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73403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TEAM </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indent="0" marL="0">
              <a:lnSpc>
                <a:spcPts val="2850"/>
              </a:lnSpc>
              <a:buNone/>
            </a:pPr>
            <a:r>
              <a:rPr lang="en-US" sz="1750" b="1" i="1" dirty="0">
                <a:solidFill>
                  <a:srgbClr val="3B4E4E"/>
                </a:solidFill>
                <a:latin typeface="Overpass Light" pitchFamily="34" charset="0"/>
                <a:ea typeface="Overpass Light" pitchFamily="34" charset="-122"/>
                <a:cs typeface="Overpass Light" pitchFamily="34" charset="-120"/>
              </a:rPr>
              <a:t>HASNAT WALI </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indent="0" marL="0">
              <a:lnSpc>
                <a:spcPts val="2850"/>
              </a:lnSpc>
              <a:buNone/>
            </a:pPr>
            <a:r>
              <a:rPr lang="en-US" sz="1750" b="1" i="1" dirty="0">
                <a:solidFill>
                  <a:srgbClr val="3B4E4E"/>
                </a:solidFill>
                <a:latin typeface="Overpass Light" pitchFamily="34" charset="0"/>
                <a:ea typeface="Overpass Light" pitchFamily="34" charset="-122"/>
                <a:cs typeface="Overpass Light" pitchFamily="34" charset="-120"/>
              </a:rPr>
              <a:t>FAIZAN KHAN</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indent="0" marL="0">
              <a:lnSpc>
                <a:spcPts val="2850"/>
              </a:lnSpc>
              <a:buNone/>
            </a:pPr>
            <a:r>
              <a:rPr lang="en-US" sz="1750" b="1" i="1" dirty="0">
                <a:solidFill>
                  <a:srgbClr val="3B4E4E"/>
                </a:solidFill>
                <a:latin typeface="Overpass Light" pitchFamily="34" charset="0"/>
                <a:ea typeface="Overpass Light" pitchFamily="34" charset="-122"/>
                <a:cs typeface="Overpass Light" pitchFamily="34" charset="-120"/>
              </a:rPr>
              <a:t>MILAD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LCI Pharmaceutical: A Strategic Analysis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This presentation analyzes LCI Pharmaceutical's position in the industry, evaluates its strengths and weaknesses, and outlines strategies for future success.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0998279"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Introduction to LCI Pharmaceutical</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About LCI</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Pharmaceutical is a leading manufacturer of generic and branded pharmaceuticals with a strong presence in the US market.</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Mission</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strives to provide affordable, high-quality medications while fostering innovation in healthcare.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6113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Industry Analysis</a:t>
            </a:r>
            <a:endParaRPr lang="en-US" sz="4450" dirty="0"/>
          </a:p>
        </p:txBody>
      </p:sp>
      <p:sp>
        <p:nvSpPr>
          <p:cNvPr id="4" name="Shape 1"/>
          <p:cNvSpPr/>
          <p:nvPr/>
        </p:nvSpPr>
        <p:spPr>
          <a:xfrm>
            <a:off x="6280190" y="2765227"/>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6468904" y="2850237"/>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7017306" y="27652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Market Trends</a:t>
            </a:r>
            <a:endParaRPr lang="en-US" sz="2200" dirty="0"/>
          </a:p>
        </p:txBody>
      </p:sp>
      <p:sp>
        <p:nvSpPr>
          <p:cNvPr id="7" name="Text 4"/>
          <p:cNvSpPr/>
          <p:nvPr/>
        </p:nvSpPr>
        <p:spPr>
          <a:xfrm>
            <a:off x="7017306" y="325564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pharmaceutical industry is experiencing growth driven by increasing demand for prescription drugs.</a:t>
            </a:r>
            <a:endParaRPr lang="en-US" sz="1750" dirty="0"/>
          </a:p>
        </p:txBody>
      </p:sp>
      <p:sp>
        <p:nvSpPr>
          <p:cNvPr id="8" name="Shape 5"/>
          <p:cNvSpPr/>
          <p:nvPr/>
        </p:nvSpPr>
        <p:spPr>
          <a:xfrm>
            <a:off x="10171867" y="2765227"/>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10320814" y="2850237"/>
            <a:ext cx="212288"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10908983" y="27652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Competition</a:t>
            </a:r>
            <a:endParaRPr lang="en-US" sz="2200" dirty="0"/>
          </a:p>
        </p:txBody>
      </p:sp>
      <p:sp>
        <p:nvSpPr>
          <p:cNvPr id="11" name="Text 8"/>
          <p:cNvSpPr/>
          <p:nvPr/>
        </p:nvSpPr>
        <p:spPr>
          <a:xfrm>
            <a:off x="10908983" y="3255645"/>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faces intense competition from large multinational companies and smaller specialty pharma firms.</a:t>
            </a:r>
            <a:endParaRPr lang="en-US" sz="1750" dirty="0"/>
          </a:p>
        </p:txBody>
      </p:sp>
      <p:sp>
        <p:nvSpPr>
          <p:cNvPr id="12" name="Shape 9"/>
          <p:cNvSpPr/>
          <p:nvPr/>
        </p:nvSpPr>
        <p:spPr>
          <a:xfrm>
            <a:off x="6280190" y="5552123"/>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6426279" y="5637133"/>
            <a:ext cx="218123"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7017306" y="5552123"/>
            <a:ext cx="3782497"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Regulatory Environment</a:t>
            </a:r>
            <a:endParaRPr lang="en-US" sz="2200" dirty="0"/>
          </a:p>
        </p:txBody>
      </p:sp>
      <p:sp>
        <p:nvSpPr>
          <p:cNvPr id="15" name="Text 12"/>
          <p:cNvSpPr/>
          <p:nvPr/>
        </p:nvSpPr>
        <p:spPr>
          <a:xfrm>
            <a:off x="7017306" y="6042541"/>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industry is highly regulated, with stringent FDA guidelines and global regulatory frameworks.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9724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SWOT Analysis</a:t>
            </a:r>
            <a:endParaRPr lang="en-US" sz="4450" dirty="0"/>
          </a:p>
        </p:txBody>
      </p:sp>
      <p:sp>
        <p:nvSpPr>
          <p:cNvPr id="3" name="Text 1"/>
          <p:cNvSpPr/>
          <p:nvPr/>
        </p:nvSpPr>
        <p:spPr>
          <a:xfrm>
            <a:off x="793790" y="307300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Strengths</a:t>
            </a:r>
            <a:endParaRPr lang="en-US" sz="2200" dirty="0"/>
          </a:p>
        </p:txBody>
      </p:sp>
      <p:sp>
        <p:nvSpPr>
          <p:cNvPr id="4" name="Text 2"/>
          <p:cNvSpPr/>
          <p:nvPr/>
        </p:nvSpPr>
        <p:spPr>
          <a:xfrm>
            <a:off x="793790" y="3654147"/>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Strong R&amp;D capabilities</a:t>
            </a:r>
            <a:endParaRPr lang="en-US" sz="1750" dirty="0"/>
          </a:p>
        </p:txBody>
      </p:sp>
      <p:sp>
        <p:nvSpPr>
          <p:cNvPr id="5" name="Text 3"/>
          <p:cNvSpPr/>
          <p:nvPr/>
        </p:nvSpPr>
        <p:spPr>
          <a:xfrm>
            <a:off x="793790" y="4096345"/>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Experienced management team</a:t>
            </a:r>
            <a:endParaRPr lang="en-US" sz="1750" dirty="0"/>
          </a:p>
        </p:txBody>
      </p:sp>
      <p:sp>
        <p:nvSpPr>
          <p:cNvPr id="6" name="Text 4"/>
          <p:cNvSpPr/>
          <p:nvPr/>
        </p:nvSpPr>
        <p:spPr>
          <a:xfrm>
            <a:off x="793790" y="4901446"/>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Established distribution network</a:t>
            </a:r>
            <a:endParaRPr lang="en-US" sz="1750" dirty="0"/>
          </a:p>
        </p:txBody>
      </p:sp>
      <p:sp>
        <p:nvSpPr>
          <p:cNvPr id="7" name="Text 5"/>
          <p:cNvSpPr/>
          <p:nvPr/>
        </p:nvSpPr>
        <p:spPr>
          <a:xfrm>
            <a:off x="4200406" y="307300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Weaknesses</a:t>
            </a:r>
            <a:endParaRPr lang="en-US" sz="2200" dirty="0"/>
          </a:p>
        </p:txBody>
      </p:sp>
      <p:sp>
        <p:nvSpPr>
          <p:cNvPr id="8" name="Text 6"/>
          <p:cNvSpPr/>
          <p:nvPr/>
        </p:nvSpPr>
        <p:spPr>
          <a:xfrm>
            <a:off x="4200406" y="365414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Limited brand recognition</a:t>
            </a:r>
            <a:endParaRPr lang="en-US" sz="1750" dirty="0"/>
          </a:p>
        </p:txBody>
      </p:sp>
      <p:sp>
        <p:nvSpPr>
          <p:cNvPr id="9" name="Text 7"/>
          <p:cNvSpPr/>
          <p:nvPr/>
        </p:nvSpPr>
        <p:spPr>
          <a:xfrm>
            <a:off x="4200406" y="44592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Heavy reliance on generic drugs</a:t>
            </a:r>
            <a:endParaRPr lang="en-US" sz="1750" dirty="0"/>
          </a:p>
        </p:txBody>
      </p:sp>
      <p:sp>
        <p:nvSpPr>
          <p:cNvPr id="10" name="Text 8"/>
          <p:cNvSpPr/>
          <p:nvPr/>
        </p:nvSpPr>
        <p:spPr>
          <a:xfrm>
            <a:off x="4200406" y="52643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Susceptibility to price pressure</a:t>
            </a:r>
            <a:endParaRPr lang="en-US" sz="1750" dirty="0"/>
          </a:p>
        </p:txBody>
      </p:sp>
      <p:sp>
        <p:nvSpPr>
          <p:cNvPr id="11" name="Text 9"/>
          <p:cNvSpPr/>
          <p:nvPr/>
        </p:nvSpPr>
        <p:spPr>
          <a:xfrm>
            <a:off x="7607022" y="307300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Opportunities</a:t>
            </a:r>
            <a:endParaRPr lang="en-US" sz="2200" dirty="0"/>
          </a:p>
        </p:txBody>
      </p:sp>
      <p:sp>
        <p:nvSpPr>
          <p:cNvPr id="12" name="Text 10"/>
          <p:cNvSpPr/>
          <p:nvPr/>
        </p:nvSpPr>
        <p:spPr>
          <a:xfrm>
            <a:off x="7607022" y="365414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Expanding into new markets</a:t>
            </a:r>
            <a:endParaRPr lang="en-US" sz="1750" dirty="0"/>
          </a:p>
        </p:txBody>
      </p:sp>
      <p:sp>
        <p:nvSpPr>
          <p:cNvPr id="13" name="Text 11"/>
          <p:cNvSpPr/>
          <p:nvPr/>
        </p:nvSpPr>
        <p:spPr>
          <a:xfrm>
            <a:off x="7607022" y="44592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Developing innovative drug therapies</a:t>
            </a:r>
            <a:endParaRPr lang="en-US" sz="1750" dirty="0"/>
          </a:p>
        </p:txBody>
      </p:sp>
      <p:sp>
        <p:nvSpPr>
          <p:cNvPr id="14" name="Text 12"/>
          <p:cNvSpPr/>
          <p:nvPr/>
        </p:nvSpPr>
        <p:spPr>
          <a:xfrm>
            <a:off x="7607022" y="5264348"/>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Partnerships with biotechnology companies</a:t>
            </a:r>
            <a:endParaRPr lang="en-US" sz="1750" dirty="0"/>
          </a:p>
        </p:txBody>
      </p:sp>
      <p:sp>
        <p:nvSpPr>
          <p:cNvPr id="15" name="Text 13"/>
          <p:cNvSpPr/>
          <p:nvPr/>
        </p:nvSpPr>
        <p:spPr>
          <a:xfrm>
            <a:off x="11013638" y="307300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Threats</a:t>
            </a:r>
            <a:endParaRPr lang="en-US" sz="2200" dirty="0"/>
          </a:p>
        </p:txBody>
      </p:sp>
      <p:sp>
        <p:nvSpPr>
          <p:cNvPr id="16" name="Text 14"/>
          <p:cNvSpPr/>
          <p:nvPr/>
        </p:nvSpPr>
        <p:spPr>
          <a:xfrm>
            <a:off x="11013638" y="365414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Increased generic competition</a:t>
            </a:r>
            <a:endParaRPr lang="en-US" sz="1750" dirty="0"/>
          </a:p>
        </p:txBody>
      </p:sp>
      <p:sp>
        <p:nvSpPr>
          <p:cNvPr id="17" name="Text 15"/>
          <p:cNvSpPr/>
          <p:nvPr/>
        </p:nvSpPr>
        <p:spPr>
          <a:xfrm>
            <a:off x="11013638" y="44592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Rising costs of raw materials</a:t>
            </a:r>
            <a:endParaRPr lang="en-US" sz="1750" dirty="0"/>
          </a:p>
        </p:txBody>
      </p:sp>
      <p:sp>
        <p:nvSpPr>
          <p:cNvPr id="18" name="Text 16"/>
          <p:cNvSpPr/>
          <p:nvPr/>
        </p:nvSpPr>
        <p:spPr>
          <a:xfrm>
            <a:off x="11013638" y="52643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Potential regulatory changes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5683" y="554593"/>
            <a:ext cx="7017425" cy="630079"/>
          </a:xfrm>
          <a:prstGeom prst="rect">
            <a:avLst/>
          </a:prstGeom>
          <a:noFill/>
          <a:ln/>
        </p:spPr>
        <p:txBody>
          <a:bodyPr wrap="none" lIns="0" tIns="0" rIns="0" bIns="0" rtlCol="0" anchor="t"/>
          <a:lstStyle/>
          <a:p>
            <a:pPr indent="0" marL="0">
              <a:lnSpc>
                <a:spcPts val="4950"/>
              </a:lnSpc>
              <a:buNone/>
            </a:pPr>
            <a:r>
              <a:rPr lang="en-US" sz="3950" b="1" dirty="0">
                <a:solidFill>
                  <a:srgbClr val="233939"/>
                </a:solidFill>
                <a:latin typeface="Syne Bold" pitchFamily="34" charset="0"/>
                <a:ea typeface="Syne Bold" pitchFamily="34" charset="-122"/>
                <a:cs typeface="Syne Bold" pitchFamily="34" charset="-120"/>
              </a:rPr>
              <a:t>Corporate-Level Strategy</a:t>
            </a:r>
            <a:endParaRPr lang="en-US" sz="3950" dirty="0"/>
          </a:p>
        </p:txBody>
      </p:sp>
      <p:pic>
        <p:nvPicPr>
          <p:cNvPr id="3" name="Image 0" descr="preencoded.png">    </p:cNvPr>
          <p:cNvPicPr>
            <a:picLocks noChangeAspect="1"/>
          </p:cNvPicPr>
          <p:nvPr/>
        </p:nvPicPr>
        <p:blipFill>
          <a:blip r:embed="rId1"/>
          <a:stretch>
            <a:fillRect/>
          </a:stretch>
        </p:blipFill>
        <p:spPr>
          <a:xfrm>
            <a:off x="3192423" y="1587818"/>
            <a:ext cx="1635800" cy="1483995"/>
          </a:xfrm>
          <a:prstGeom prst="rect">
            <a:avLst/>
          </a:prstGeom>
        </p:spPr>
      </p:pic>
      <p:sp>
        <p:nvSpPr>
          <p:cNvPr id="4" name="Text 1"/>
          <p:cNvSpPr/>
          <p:nvPr/>
        </p:nvSpPr>
        <p:spPr>
          <a:xfrm>
            <a:off x="3961090" y="2320409"/>
            <a:ext cx="98346" cy="403265"/>
          </a:xfrm>
          <a:prstGeom prst="rect">
            <a:avLst/>
          </a:prstGeom>
          <a:noFill/>
          <a:ln/>
        </p:spPr>
        <p:txBody>
          <a:bodyPr wrap="none" lIns="0" tIns="0" rIns="0" bIns="0" rtlCol="0" anchor="t"/>
          <a:lstStyle/>
          <a:p>
            <a:pPr algn="ctr" indent="0" marL="0">
              <a:lnSpc>
                <a:spcPts val="3150"/>
              </a:lnSpc>
              <a:buNone/>
            </a:pPr>
            <a:r>
              <a:rPr lang="en-US" sz="1950" b="1" dirty="0">
                <a:solidFill>
                  <a:srgbClr val="3B4E4E"/>
                </a:solidFill>
                <a:latin typeface="Syne Bold" pitchFamily="34" charset="0"/>
                <a:ea typeface="Syne Bold" pitchFamily="34" charset="-122"/>
                <a:cs typeface="Syne Bold" pitchFamily="34" charset="-120"/>
              </a:rPr>
              <a:t>1</a:t>
            </a:r>
            <a:endParaRPr lang="en-US" sz="1950" dirty="0"/>
          </a:p>
        </p:txBody>
      </p:sp>
      <p:sp>
        <p:nvSpPr>
          <p:cNvPr id="5" name="Text 2"/>
          <p:cNvSpPr/>
          <p:nvPr/>
        </p:nvSpPr>
        <p:spPr>
          <a:xfrm>
            <a:off x="5029795" y="1950601"/>
            <a:ext cx="2520196" cy="315039"/>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Growth</a:t>
            </a:r>
            <a:endParaRPr lang="en-US" sz="1950" dirty="0"/>
          </a:p>
        </p:txBody>
      </p:sp>
      <p:sp>
        <p:nvSpPr>
          <p:cNvPr id="6" name="Text 3"/>
          <p:cNvSpPr/>
          <p:nvPr/>
        </p:nvSpPr>
        <p:spPr>
          <a:xfrm>
            <a:off x="5029795" y="2386608"/>
            <a:ext cx="5365194" cy="322421"/>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LCI will pursue both organic and inorganic growth strategies.</a:t>
            </a:r>
            <a:endParaRPr lang="en-US" sz="1550" dirty="0"/>
          </a:p>
        </p:txBody>
      </p:sp>
      <p:sp>
        <p:nvSpPr>
          <p:cNvPr id="7" name="Shape 4"/>
          <p:cNvSpPr/>
          <p:nvPr/>
        </p:nvSpPr>
        <p:spPr>
          <a:xfrm>
            <a:off x="4878586" y="3087410"/>
            <a:ext cx="8995767" cy="11430"/>
          </a:xfrm>
          <a:prstGeom prst="roundRect">
            <a:avLst>
              <a:gd name="adj" fmla="val 740878"/>
            </a:avLst>
          </a:prstGeom>
          <a:solidFill>
            <a:srgbClr val="C3D4CC"/>
          </a:solidFill>
          <a:ln/>
        </p:spPr>
      </p:sp>
      <p:pic>
        <p:nvPicPr>
          <p:cNvPr id="8" name="Image 1" descr="preencoded.png">    </p:cNvPr>
          <p:cNvPicPr>
            <a:picLocks noChangeAspect="1"/>
          </p:cNvPicPr>
          <p:nvPr/>
        </p:nvPicPr>
        <p:blipFill>
          <a:blip r:embed="rId2"/>
          <a:stretch>
            <a:fillRect/>
          </a:stretch>
        </p:blipFill>
        <p:spPr>
          <a:xfrm>
            <a:off x="2374583" y="3122176"/>
            <a:ext cx="3271599" cy="1483995"/>
          </a:xfrm>
          <a:prstGeom prst="rect">
            <a:avLst/>
          </a:prstGeom>
        </p:spPr>
      </p:pic>
      <p:sp>
        <p:nvSpPr>
          <p:cNvPr id="9" name="Text 5"/>
          <p:cNvSpPr/>
          <p:nvPr/>
        </p:nvSpPr>
        <p:spPr>
          <a:xfrm>
            <a:off x="3931682" y="3662482"/>
            <a:ext cx="157282" cy="403265"/>
          </a:xfrm>
          <a:prstGeom prst="rect">
            <a:avLst/>
          </a:prstGeom>
          <a:noFill/>
          <a:ln/>
        </p:spPr>
        <p:txBody>
          <a:bodyPr wrap="none" lIns="0" tIns="0" rIns="0" bIns="0" rtlCol="0" anchor="t"/>
          <a:lstStyle/>
          <a:p>
            <a:pPr algn="ctr" indent="0" marL="0">
              <a:lnSpc>
                <a:spcPts val="3150"/>
              </a:lnSpc>
              <a:buNone/>
            </a:pPr>
            <a:r>
              <a:rPr lang="en-US" sz="1950" b="1" dirty="0">
                <a:solidFill>
                  <a:srgbClr val="3B4E4E"/>
                </a:solidFill>
                <a:latin typeface="Syne Bold" pitchFamily="34" charset="0"/>
                <a:ea typeface="Syne Bold" pitchFamily="34" charset="-122"/>
                <a:cs typeface="Syne Bold" pitchFamily="34" charset="-120"/>
              </a:rPr>
              <a:t>2</a:t>
            </a:r>
            <a:endParaRPr lang="en-US" sz="1950" dirty="0"/>
          </a:p>
        </p:txBody>
      </p:sp>
      <p:sp>
        <p:nvSpPr>
          <p:cNvPr id="10" name="Text 6"/>
          <p:cNvSpPr/>
          <p:nvPr/>
        </p:nvSpPr>
        <p:spPr>
          <a:xfrm>
            <a:off x="5847755" y="3484959"/>
            <a:ext cx="2520196" cy="315039"/>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Diversification</a:t>
            </a:r>
            <a:endParaRPr lang="en-US" sz="1950" dirty="0"/>
          </a:p>
        </p:txBody>
      </p:sp>
      <p:sp>
        <p:nvSpPr>
          <p:cNvPr id="11" name="Text 7"/>
          <p:cNvSpPr/>
          <p:nvPr/>
        </p:nvSpPr>
        <p:spPr>
          <a:xfrm>
            <a:off x="5847755" y="3920966"/>
            <a:ext cx="4949071" cy="322421"/>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LCI will expand into new therapeutic areas and markets.</a:t>
            </a:r>
            <a:endParaRPr lang="en-US" sz="1550" dirty="0"/>
          </a:p>
        </p:txBody>
      </p:sp>
      <p:sp>
        <p:nvSpPr>
          <p:cNvPr id="12" name="Shape 8"/>
          <p:cNvSpPr/>
          <p:nvPr/>
        </p:nvSpPr>
        <p:spPr>
          <a:xfrm>
            <a:off x="5696545" y="4621768"/>
            <a:ext cx="8177808" cy="11430"/>
          </a:xfrm>
          <a:prstGeom prst="roundRect">
            <a:avLst>
              <a:gd name="adj" fmla="val 740878"/>
            </a:avLst>
          </a:prstGeom>
          <a:solidFill>
            <a:srgbClr val="C3D4CC"/>
          </a:solidFill>
          <a:ln/>
        </p:spPr>
      </p:sp>
      <p:pic>
        <p:nvPicPr>
          <p:cNvPr id="13" name="Image 2" descr="preencoded.png">    </p:cNvPr>
          <p:cNvPicPr>
            <a:picLocks noChangeAspect="1"/>
          </p:cNvPicPr>
          <p:nvPr/>
        </p:nvPicPr>
        <p:blipFill>
          <a:blip r:embed="rId3"/>
          <a:stretch>
            <a:fillRect/>
          </a:stretch>
        </p:blipFill>
        <p:spPr>
          <a:xfrm>
            <a:off x="1556623" y="4656534"/>
            <a:ext cx="4907518" cy="1483995"/>
          </a:xfrm>
          <a:prstGeom prst="rect">
            <a:avLst/>
          </a:prstGeom>
        </p:spPr>
      </p:pic>
      <p:sp>
        <p:nvSpPr>
          <p:cNvPr id="14" name="Text 9"/>
          <p:cNvSpPr/>
          <p:nvPr/>
        </p:nvSpPr>
        <p:spPr>
          <a:xfrm>
            <a:off x="3929539" y="5196840"/>
            <a:ext cx="161568" cy="403265"/>
          </a:xfrm>
          <a:prstGeom prst="rect">
            <a:avLst/>
          </a:prstGeom>
          <a:noFill/>
          <a:ln/>
        </p:spPr>
        <p:txBody>
          <a:bodyPr wrap="none" lIns="0" tIns="0" rIns="0" bIns="0" rtlCol="0" anchor="t"/>
          <a:lstStyle/>
          <a:p>
            <a:pPr algn="ctr" indent="0" marL="0">
              <a:lnSpc>
                <a:spcPts val="3150"/>
              </a:lnSpc>
              <a:buNone/>
            </a:pPr>
            <a:r>
              <a:rPr lang="en-US" sz="1950" b="1" dirty="0">
                <a:solidFill>
                  <a:srgbClr val="3B4E4E"/>
                </a:solidFill>
                <a:latin typeface="Syne Bold" pitchFamily="34" charset="0"/>
                <a:ea typeface="Syne Bold" pitchFamily="34" charset="-122"/>
                <a:cs typeface="Syne Bold" pitchFamily="34" charset="-120"/>
              </a:rPr>
              <a:t>3</a:t>
            </a:r>
            <a:endParaRPr lang="en-US" sz="1950" dirty="0"/>
          </a:p>
        </p:txBody>
      </p:sp>
      <p:sp>
        <p:nvSpPr>
          <p:cNvPr id="15" name="Text 10"/>
          <p:cNvSpPr/>
          <p:nvPr/>
        </p:nvSpPr>
        <p:spPr>
          <a:xfrm>
            <a:off x="6665714" y="5019318"/>
            <a:ext cx="2520196" cy="315039"/>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Innovation</a:t>
            </a:r>
            <a:endParaRPr lang="en-US" sz="1950" dirty="0"/>
          </a:p>
        </p:txBody>
      </p:sp>
      <p:sp>
        <p:nvSpPr>
          <p:cNvPr id="16" name="Text 11"/>
          <p:cNvSpPr/>
          <p:nvPr/>
        </p:nvSpPr>
        <p:spPr>
          <a:xfrm>
            <a:off x="6665714" y="5455325"/>
            <a:ext cx="5887879" cy="322421"/>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LCI will invest in R&amp;D to develop novel drugs and delivery systems.</a:t>
            </a:r>
            <a:endParaRPr lang="en-US" sz="1550" dirty="0"/>
          </a:p>
        </p:txBody>
      </p:sp>
      <p:sp>
        <p:nvSpPr>
          <p:cNvPr id="17" name="Shape 12"/>
          <p:cNvSpPr/>
          <p:nvPr/>
        </p:nvSpPr>
        <p:spPr>
          <a:xfrm>
            <a:off x="6514505" y="6156127"/>
            <a:ext cx="7359848" cy="11430"/>
          </a:xfrm>
          <a:prstGeom prst="roundRect">
            <a:avLst>
              <a:gd name="adj" fmla="val 740878"/>
            </a:avLst>
          </a:prstGeom>
          <a:solidFill>
            <a:srgbClr val="C3D4CC"/>
          </a:solidFill>
          <a:ln/>
        </p:spPr>
      </p:sp>
      <p:pic>
        <p:nvPicPr>
          <p:cNvPr id="18" name="Image 3" descr="preencoded.png">    </p:cNvPr>
          <p:cNvPicPr>
            <a:picLocks noChangeAspect="1"/>
          </p:cNvPicPr>
          <p:nvPr/>
        </p:nvPicPr>
        <p:blipFill>
          <a:blip r:embed="rId4"/>
          <a:stretch>
            <a:fillRect/>
          </a:stretch>
        </p:blipFill>
        <p:spPr>
          <a:xfrm>
            <a:off x="738664" y="6190893"/>
            <a:ext cx="6543318" cy="1483995"/>
          </a:xfrm>
          <a:prstGeom prst="rect">
            <a:avLst/>
          </a:prstGeom>
        </p:spPr>
      </p:pic>
      <p:sp>
        <p:nvSpPr>
          <p:cNvPr id="19" name="Text 13"/>
          <p:cNvSpPr/>
          <p:nvPr/>
        </p:nvSpPr>
        <p:spPr>
          <a:xfrm>
            <a:off x="3920728" y="6731198"/>
            <a:ext cx="179189" cy="403265"/>
          </a:xfrm>
          <a:prstGeom prst="rect">
            <a:avLst/>
          </a:prstGeom>
          <a:noFill/>
          <a:ln/>
        </p:spPr>
        <p:txBody>
          <a:bodyPr wrap="none" lIns="0" tIns="0" rIns="0" bIns="0" rtlCol="0" anchor="t"/>
          <a:lstStyle/>
          <a:p>
            <a:pPr algn="ctr" indent="0" marL="0">
              <a:lnSpc>
                <a:spcPts val="3150"/>
              </a:lnSpc>
              <a:buNone/>
            </a:pPr>
            <a:r>
              <a:rPr lang="en-US" sz="1950" b="1" dirty="0">
                <a:solidFill>
                  <a:srgbClr val="3B4E4E"/>
                </a:solidFill>
                <a:latin typeface="Syne Bold" pitchFamily="34" charset="0"/>
                <a:ea typeface="Syne Bold" pitchFamily="34" charset="-122"/>
                <a:cs typeface="Syne Bold" pitchFamily="34" charset="-120"/>
              </a:rPr>
              <a:t>4</a:t>
            </a:r>
            <a:endParaRPr lang="en-US" sz="1950" dirty="0"/>
          </a:p>
        </p:txBody>
      </p:sp>
      <p:sp>
        <p:nvSpPr>
          <p:cNvPr id="20" name="Text 14"/>
          <p:cNvSpPr/>
          <p:nvPr/>
        </p:nvSpPr>
        <p:spPr>
          <a:xfrm>
            <a:off x="7483554" y="6392466"/>
            <a:ext cx="2520196" cy="315039"/>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Partnerships</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LCI will collaborate with other companies to leverage expertise and resources.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8561"/>
            <a:ext cx="7418308"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Business-Level Strategy</a:t>
            </a:r>
            <a:endParaRPr lang="en-US" sz="4450" dirty="0"/>
          </a:p>
        </p:txBody>
      </p:sp>
      <p:pic>
        <p:nvPicPr>
          <p:cNvPr id="4" name="Image 1" descr="preencoded.png">    </p:cNvPr>
          <p:cNvPicPr>
            <a:picLocks noChangeAspect="1"/>
          </p:cNvPicPr>
          <p:nvPr/>
        </p:nvPicPr>
        <p:blipFill>
          <a:blip r:embed="rId2"/>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Value Proposition</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offer high-quality, affordable medications and personalized patient care.</a:t>
            </a:r>
            <a:endParaRPr lang="en-US" sz="1750" dirty="0"/>
          </a:p>
        </p:txBody>
      </p:sp>
      <p:pic>
        <p:nvPicPr>
          <p:cNvPr id="7" name="Image 2" descr="preencoded.png">    </p:cNvPr>
          <p:cNvPicPr>
            <a:picLocks noChangeAspect="1"/>
          </p:cNvPicPr>
          <p:nvPr/>
        </p:nvPicPr>
        <p:blipFill>
          <a:blip r:embed="rId3"/>
          <a:stretch>
            <a:fillRect/>
          </a:stretch>
        </p:blipFill>
        <p:spPr>
          <a:xfrm>
            <a:off x="793790" y="3732014"/>
            <a:ext cx="1134070" cy="1814513"/>
          </a:xfrm>
          <a:prstGeom prst="rect">
            <a:avLst/>
          </a:prstGeom>
        </p:spPr>
      </p:pic>
      <p:sp>
        <p:nvSpPr>
          <p:cNvPr id="8" name="Text 3"/>
          <p:cNvSpPr/>
          <p:nvPr/>
        </p:nvSpPr>
        <p:spPr>
          <a:xfrm>
            <a:off x="2268022" y="3958828"/>
            <a:ext cx="3705344"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Competitive Advantage</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focus on building brand recognition and developing innovative products.</a:t>
            </a:r>
            <a:endParaRPr lang="en-US" sz="1750" dirty="0"/>
          </a:p>
        </p:txBody>
      </p:sp>
      <p:pic>
        <p:nvPicPr>
          <p:cNvPr id="10" name="Image 3" descr="preencoded.png">    </p:cNvPr>
          <p:cNvPicPr>
            <a:picLocks noChangeAspect="1"/>
          </p:cNvPicPr>
          <p:nvPr/>
        </p:nvPicPr>
        <p:blipFill>
          <a:blip r:embed="rId4"/>
          <a:stretch>
            <a:fillRect/>
          </a:stretch>
        </p:blipFill>
        <p:spPr>
          <a:xfrm>
            <a:off x="793790" y="5546527"/>
            <a:ext cx="1134070" cy="1814513"/>
          </a:xfrm>
          <a:prstGeom prst="rect">
            <a:avLst/>
          </a:prstGeom>
        </p:spPr>
      </p:pic>
      <p:sp>
        <p:nvSpPr>
          <p:cNvPr id="11" name="Text 5"/>
          <p:cNvSpPr/>
          <p:nvPr/>
        </p:nvSpPr>
        <p:spPr>
          <a:xfrm>
            <a:off x="2268022" y="5773341"/>
            <a:ext cx="3394591"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Market Segmentation</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target specific patient populations with tailored marketing campaigns.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83950"/>
            <a:ext cx="682752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Operational Initiatives</a:t>
            </a:r>
            <a:endParaRPr lang="en-US" sz="4450" dirty="0"/>
          </a:p>
        </p:txBody>
      </p:sp>
      <p:sp>
        <p:nvSpPr>
          <p:cNvPr id="4" name="Shape 1"/>
          <p:cNvSpPr/>
          <p:nvPr/>
        </p:nvSpPr>
        <p:spPr>
          <a:xfrm>
            <a:off x="793790" y="5032891"/>
            <a:ext cx="4196358" cy="2047994"/>
          </a:xfrm>
          <a:prstGeom prst="roundRect">
            <a:avLst>
              <a:gd name="adj" fmla="val 4652"/>
            </a:avLst>
          </a:prstGeom>
          <a:solidFill>
            <a:srgbClr val="DDEEE6"/>
          </a:solidFill>
          <a:ln w="7620">
            <a:solidFill>
              <a:srgbClr val="C3D4CC"/>
            </a:solidFill>
            <a:prstDash val="solid"/>
          </a:ln>
        </p:spPr>
      </p:sp>
      <p:sp>
        <p:nvSpPr>
          <p:cNvPr id="5" name="Text 2"/>
          <p:cNvSpPr/>
          <p:nvPr/>
        </p:nvSpPr>
        <p:spPr>
          <a:xfrm>
            <a:off x="1028224"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Efficiency</a:t>
            </a:r>
            <a:endParaRPr lang="en-US" sz="2200" dirty="0"/>
          </a:p>
        </p:txBody>
      </p:sp>
      <p:sp>
        <p:nvSpPr>
          <p:cNvPr id="6" name="Text 3"/>
          <p:cNvSpPr/>
          <p:nvPr/>
        </p:nvSpPr>
        <p:spPr>
          <a:xfrm>
            <a:off x="1028224" y="5757743"/>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implement lean manufacturing practices to reduce costs and improve output.</a:t>
            </a:r>
            <a:endParaRPr lang="en-US" sz="1750" dirty="0"/>
          </a:p>
        </p:txBody>
      </p:sp>
      <p:sp>
        <p:nvSpPr>
          <p:cNvPr id="7" name="Shape 4"/>
          <p:cNvSpPr/>
          <p:nvPr/>
        </p:nvSpPr>
        <p:spPr>
          <a:xfrm>
            <a:off x="5216962" y="5032891"/>
            <a:ext cx="4196358" cy="2047994"/>
          </a:xfrm>
          <a:prstGeom prst="roundRect">
            <a:avLst>
              <a:gd name="adj" fmla="val 4652"/>
            </a:avLst>
          </a:prstGeom>
          <a:solidFill>
            <a:srgbClr val="DDEEE6"/>
          </a:solidFill>
          <a:ln w="7620">
            <a:solidFill>
              <a:srgbClr val="C3D4CC"/>
            </a:solidFill>
            <a:prstDash val="solid"/>
          </a:ln>
        </p:spPr>
      </p:sp>
      <p:sp>
        <p:nvSpPr>
          <p:cNvPr id="8" name="Text 5"/>
          <p:cNvSpPr/>
          <p:nvPr/>
        </p:nvSpPr>
        <p:spPr>
          <a:xfrm>
            <a:off x="5451396"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Technology</a:t>
            </a:r>
            <a:endParaRPr lang="en-US" sz="2200" dirty="0"/>
          </a:p>
        </p:txBody>
      </p:sp>
      <p:sp>
        <p:nvSpPr>
          <p:cNvPr id="9" name="Text 6"/>
          <p:cNvSpPr/>
          <p:nvPr/>
        </p:nvSpPr>
        <p:spPr>
          <a:xfrm>
            <a:off x="5451396" y="5757743"/>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invest in digital technologies to enhance supply chain management and customer service.</a:t>
            </a:r>
            <a:endParaRPr lang="en-US" sz="1750" dirty="0"/>
          </a:p>
        </p:txBody>
      </p:sp>
      <p:sp>
        <p:nvSpPr>
          <p:cNvPr id="10" name="Shape 7"/>
          <p:cNvSpPr/>
          <p:nvPr/>
        </p:nvSpPr>
        <p:spPr>
          <a:xfrm>
            <a:off x="9640133" y="5032891"/>
            <a:ext cx="4196358" cy="2047994"/>
          </a:xfrm>
          <a:prstGeom prst="roundRect">
            <a:avLst>
              <a:gd name="adj" fmla="val 4652"/>
            </a:avLst>
          </a:prstGeom>
          <a:solidFill>
            <a:srgbClr val="DDEEE6"/>
          </a:solidFill>
          <a:ln w="7620">
            <a:solidFill>
              <a:srgbClr val="C3D4CC"/>
            </a:solidFill>
            <a:prstDash val="solid"/>
          </a:ln>
        </p:spPr>
      </p:sp>
      <p:sp>
        <p:nvSpPr>
          <p:cNvPr id="11" name="Text 8"/>
          <p:cNvSpPr/>
          <p:nvPr/>
        </p:nvSpPr>
        <p:spPr>
          <a:xfrm>
            <a:off x="9874568"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Sustainability</a:t>
            </a:r>
            <a:endParaRPr lang="en-US" sz="2200" dirty="0"/>
          </a:p>
        </p:txBody>
      </p:sp>
      <p:sp>
        <p:nvSpPr>
          <p:cNvPr id="12" name="Text 9"/>
          <p:cNvSpPr/>
          <p:nvPr/>
        </p:nvSpPr>
        <p:spPr>
          <a:xfrm>
            <a:off x="9874568" y="5757743"/>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will prioritize environmentally friendly practices throughout its operations.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Conclusion and Key Takeaways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LCI Pharmaceutical is well-positioned for future growth by leveraging its strengths, addressing its weaknesses, and capitalizing on market opportunities. The company's strategic plan will guide its efforts to achieve sustainable growth and deliver value to patients and stakeholders.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2024-12-31T09:21:37Z</dcterms:created>
  <dcterms:modified xsi:type="dcterms:W3CDTF">2024-12-31T09:21:37Z</dcterms:modified>
</cp:coreProperties>
</file>